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5" r:id="rId6"/>
    <p:sldId id="281" r:id="rId7"/>
    <p:sldId id="277" r:id="rId8"/>
    <p:sldId id="278" r:id="rId9"/>
    <p:sldId id="279" r:id="rId10"/>
    <p:sldId id="280" r:id="rId11"/>
    <p:sldId id="276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3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xmlns="" id="{6344524C-2A80-4D38-AAFF-D8A66E20A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F9CA7EC8-EA53-486F-8222-ACB031504F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E97D0-7D89-4873-B06D-BE3AEFE524F0}" type="datetimeFigureOut">
              <a:rPr lang="sl-SI" smtClean="0"/>
              <a:t>25.10.2017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6ABBD276-9671-463F-B505-189CD5CCAE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9F7DBC4B-DEB2-4043-87C3-DA87C09D9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B98DE-103D-4410-AB17-9635D7D712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376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69E658-93F3-4A75-93F4-A3790F47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915" y="2261420"/>
            <a:ext cx="7982207" cy="321161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6717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International Conference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400" b="1" dirty="0">
                <a:solidFill>
                  <a:srgbClr val="5417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GOOD PRACTICES IN SKILLS DEVELOPMENT </a:t>
            </a:r>
            <a:r>
              <a:rPr lang="sl-SI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400" b="1" dirty="0">
                <a:solidFill>
                  <a:srgbClr val="54176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METAL AND ELECTRO INDUSTRY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4 October 2017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Chamber of Commerce and Industry of Slovenia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Dimičeva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13, Ljubljana,</a:t>
            </a:r>
            <a:r>
              <a:rPr lang="sl-SI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Slovenia</a:t>
            </a:r>
            <a: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l-SI" sz="2800" dirty="0"/>
          </a:p>
        </p:txBody>
      </p:sp>
      <p:pic>
        <p:nvPicPr>
          <p:cNvPr id="1026" name="Slika 102" descr="image001">
            <a:extLst>
              <a:ext uri="{FF2B5EF4-FFF2-40B4-BE49-F238E27FC236}">
                <a16:creationId xmlns:a16="http://schemas.microsoft.com/office/drawing/2014/main" xmlns="" id="{5BFF92BE-F85B-451F-9AA0-7F282807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6" y="0"/>
            <a:ext cx="9040484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5" y="6396920"/>
            <a:ext cx="1547663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9BE16B-235C-4F0E-99CB-EA913ADE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25" y="230038"/>
            <a:ext cx="8596668" cy="615351"/>
          </a:xfrm>
        </p:spPr>
        <p:txBody>
          <a:bodyPr>
            <a:normAutofit fontScale="90000"/>
          </a:bodyPr>
          <a:lstStyle/>
          <a:p>
            <a:r>
              <a:rPr lang="sl-SI" altLang="sl-SI" dirty="0" err="1">
                <a:solidFill>
                  <a:srgbClr val="7030A0"/>
                </a:solidFill>
              </a:rPr>
              <a:t>skill</a:t>
            </a:r>
            <a:r>
              <a:rPr lang="sl-SI" altLang="sl-SI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ME</a:t>
            </a:r>
            <a:r>
              <a:rPr lang="sl-SI" altLang="sl-SI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team </a:t>
            </a:r>
            <a:r>
              <a:rPr lang="sl-SI" altLang="sl-SI" dirty="0">
                <a:solidFill>
                  <a:srgbClr val="0070C0"/>
                </a:solidFill>
              </a:rPr>
              <a:t>SLOVAKIA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FA4DE71-5757-42D5-8992-5F5E5140061C}"/>
              </a:ext>
            </a:extLst>
          </p:cNvPr>
          <p:cNvSpPr txBox="1">
            <a:spLocks/>
          </p:cNvSpPr>
          <p:nvPr/>
        </p:nvSpPr>
        <p:spPr>
          <a:xfrm>
            <a:off x="7905749" y="1066784"/>
            <a:ext cx="4112743" cy="2733692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ZEP-The Association of Electrotechnical Industry of the Slovak Republic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Andrej Lasz, </a:t>
            </a:r>
            <a:r>
              <a:rPr lang="sl-SI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</a:t>
            </a:r>
            <a:r>
              <a:rPr lang="sl-SI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endParaRPr lang="sl-SI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SIOV- </a:t>
            </a:r>
            <a:r>
              <a:rPr 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Štátny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inštitút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odborného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vzdelávania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Lucia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Ilkova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sl-SI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SPSEST- Secondary Technical School, </a:t>
            </a:r>
            <a:r>
              <a:rPr 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Turá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Klaudia Urbanova)</a:t>
            </a:r>
          </a:p>
        </p:txBody>
      </p:sp>
      <p:pic>
        <p:nvPicPr>
          <p:cNvPr id="9" name="Slika 15">
            <a:extLst>
              <a:ext uri="{FF2B5EF4-FFF2-40B4-BE49-F238E27FC236}">
                <a16:creationId xmlns:a16="http://schemas.microsoft.com/office/drawing/2014/main" xmlns="" id="{40F1AEA1-5A25-4B32-BECC-A8AD2AB2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62" y="101937"/>
            <a:ext cx="1735931" cy="4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xmlns="" id="{C1E489B7-3C9D-485D-AE0C-EDBF718AB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074" y="1140542"/>
            <a:ext cx="7378676" cy="5534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Image result for SLOVAKIA FLAG">
            <a:extLst>
              <a:ext uri="{FF2B5EF4-FFF2-40B4-BE49-F238E27FC236}">
                <a16:creationId xmlns:a16="http://schemas.microsoft.com/office/drawing/2014/main" xmlns="" id="{C5045391-FF71-44CA-A988-A821E5B5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53" y="290423"/>
            <a:ext cx="568241" cy="3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100975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sl-SI" sz="4000" dirty="0"/>
              <a:t>..</a:t>
            </a:r>
            <a:r>
              <a:rPr lang="sl-SI" sz="4000" dirty="0" err="1"/>
              <a:t>thank</a:t>
            </a:r>
            <a:r>
              <a:rPr lang="sl-SI" sz="4000" dirty="0"/>
              <a:t> </a:t>
            </a:r>
            <a:r>
              <a:rPr lang="sl-SI" sz="4000" dirty="0" err="1"/>
              <a:t>you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2167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985"/>
            <a:ext cx="1552707" cy="4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A046B24E-1D2E-434E-A1FC-3DE7A0B8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17408"/>
              </p:ext>
            </p:extLst>
          </p:nvPr>
        </p:nvGraphicFramePr>
        <p:xfrm>
          <a:off x="776354" y="614678"/>
          <a:ext cx="8564291" cy="5727128"/>
        </p:xfrm>
        <a:graphic>
          <a:graphicData uri="http://schemas.openxmlformats.org/drawingml/2006/table">
            <a:tbl>
              <a:tblPr/>
              <a:tblGrid>
                <a:gridCol w="603286">
                  <a:extLst>
                    <a:ext uri="{9D8B030D-6E8A-4147-A177-3AD203B41FA5}">
                      <a16:colId xmlns:a16="http://schemas.microsoft.com/office/drawing/2014/main" xmlns="" val="3897980846"/>
                    </a:ext>
                  </a:extLst>
                </a:gridCol>
                <a:gridCol w="7961005">
                  <a:extLst>
                    <a:ext uri="{9D8B030D-6E8A-4147-A177-3AD203B41FA5}">
                      <a16:colId xmlns:a16="http://schemas.microsoft.com/office/drawing/2014/main" xmlns="" val="4190941454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9:30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10:00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Registration of participants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070998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10:00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10:05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Presentation of the conference programme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214636"/>
                  </a:ext>
                </a:extLst>
              </a:tr>
              <a:tr h="500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10:05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10:15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Key achievements of the </a:t>
                      </a: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skillME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project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Janja PETKOVŠEK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Director, CCIS-Metal Processing Industry Association (GZS)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233137"/>
                  </a:ext>
                </a:extLst>
              </a:tr>
              <a:tr h="188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10:15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10:30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Welcoming address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Samo HRIBAR MILIČ, 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General Manager, Chamber of Commerce and Industry of Slovenia (GZS)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Jurij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SNOJ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Acting Director, Employment Directorate of the Ministry of Labour (</a:t>
                      </a:r>
                      <a:r>
                        <a:rPr lang="en-GB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sl-SI" sz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DDSZ</a:t>
                      </a:r>
                      <a:r>
                        <a:rPr lang="en-GB" sz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Urška MARENTIČ, 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Deputy Director, Institute of the Republic of Slovenia 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for Vocational Education and Training (CPI)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897241"/>
                  </a:ext>
                </a:extLst>
              </a:tr>
              <a:tr h="940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10:30 10:45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Metalwork Action Plan (2017) in Slovenia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Vlasta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STOJAK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Employment Service of Slovenia (ZRSZ)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00252"/>
                  </a:ext>
                </a:extLst>
              </a:tr>
              <a:tr h="560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10:45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11:00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skillME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project results in the context of the reorganization and modernization process in VET in Latvia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Laura STRODE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National Centre for Education (VISC)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682088"/>
                  </a:ext>
                </a:extLst>
              </a:tr>
              <a:tr h="1121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11:00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11:15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skillME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project results and overview on VET in Croatia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Marija ŠUTINA, 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Croatian Employers’ Association (HUP)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Nino BUIĆ, 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Agency for Vocational Education and Training and Adult Education (ASOO)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91" marR="30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120644"/>
                  </a:ext>
                </a:extLst>
              </a:tr>
            </a:tbl>
          </a:graphicData>
        </a:graphic>
      </p:graphicFrame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CA118825-5768-4FCD-BCD3-B1ADAD460A4F}"/>
              </a:ext>
            </a:extLst>
          </p:cNvPr>
          <p:cNvSpPr txBox="1"/>
          <p:nvPr/>
        </p:nvSpPr>
        <p:spPr>
          <a:xfrm>
            <a:off x="1191735" y="144066"/>
            <a:ext cx="39533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CONFERENCE PROGRAMME</a:t>
            </a:r>
            <a:endParaRPr lang="sl-SI" sz="2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5" y="6396920"/>
            <a:ext cx="1547663" cy="4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xmlns="" id="{36A13E11-15AE-4B19-A18E-18E6904FC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90212"/>
              </p:ext>
            </p:extLst>
          </p:nvPr>
        </p:nvGraphicFramePr>
        <p:xfrm>
          <a:off x="363793" y="255639"/>
          <a:ext cx="8986683" cy="6086168"/>
        </p:xfrm>
        <a:graphic>
          <a:graphicData uri="http://schemas.openxmlformats.org/drawingml/2006/table">
            <a:tbl>
              <a:tblPr/>
              <a:tblGrid>
                <a:gridCol w="633040">
                  <a:extLst>
                    <a:ext uri="{9D8B030D-6E8A-4147-A177-3AD203B41FA5}">
                      <a16:colId xmlns:a16="http://schemas.microsoft.com/office/drawing/2014/main" xmlns="" val="685449605"/>
                    </a:ext>
                  </a:extLst>
                </a:gridCol>
                <a:gridCol w="8353643">
                  <a:extLst>
                    <a:ext uri="{9D8B030D-6E8A-4147-A177-3AD203B41FA5}">
                      <a16:colId xmlns:a16="http://schemas.microsoft.com/office/drawing/2014/main" xmlns="" val="637466084"/>
                    </a:ext>
                  </a:extLst>
                </a:gridCol>
              </a:tblGrid>
              <a:tr h="586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11:15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11:30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skillME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trainings in the context of dual education in Slovak Republic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Andrej LASZ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The Association of Electro-technical Industry of the Slovak Republic (ZEP SR)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2596494"/>
                  </a:ext>
                </a:extLst>
              </a:tr>
              <a:tr h="46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11:30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12:00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Coffee Break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4441335"/>
                  </a:ext>
                </a:extLst>
              </a:tr>
              <a:tr h="4327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12:00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12:50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Sharing of Good Practices – Piloting (Curricula Implementation)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Pilot training: Machine Vision – camera usage for robot control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604520"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Jakub PERICKA and Radovan PETER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students of Secondary Technical School </a:t>
                      </a:r>
                      <a:r>
                        <a:rPr lang="en-GB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Stará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Turá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(STSFV)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604520"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Competencies for the industry of the future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Primož KURENT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School </a:t>
                      </a:r>
                      <a:r>
                        <a:rPr lang="en-GB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Kranj (SCK)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Composite materials: New era of usage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Klavdija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STROPNIK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School </a:t>
                      </a:r>
                      <a:r>
                        <a:rPr lang="en-GB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Kranj (SCK)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Pilot training: Reading technical documentation – Electrotechnics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Damjan</a:t>
                      </a: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POLJANEC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School </a:t>
                      </a:r>
                      <a:r>
                        <a:rPr lang="en-GB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Kranj (SCK)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Translation of professional terminology and texts</a:t>
                      </a:r>
                      <a:endParaRPr lang="sl-SI" sz="105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 ARNEŽ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School </a:t>
                      </a:r>
                      <a:r>
                        <a:rPr lang="en-GB" sz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Kranj (SCK)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604520"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0367783"/>
                  </a:ext>
                </a:extLst>
              </a:tr>
              <a:tr h="418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12:50 13:00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Summary and conclusion of the conference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6331270"/>
                  </a:ext>
                </a:extLst>
              </a:tr>
              <a:tr h="29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13:00</a:t>
                      </a:r>
                      <a:endParaRPr lang="sl-SI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Conference end</a:t>
                      </a:r>
                      <a:endParaRPr lang="sl-SI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27" marR="32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14500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5" y="6396920"/>
            <a:ext cx="1547663" cy="40250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3" y="6413985"/>
            <a:ext cx="1552707" cy="4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1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skillME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/>
              <a:t>The </a:t>
            </a:r>
            <a:r>
              <a:rPr lang="en-US" sz="1700" b="1" dirty="0"/>
              <a:t>Skills in Metal and Electro Industry</a:t>
            </a:r>
            <a:r>
              <a:rPr lang="en-US" sz="1700" dirty="0"/>
              <a:t> or </a:t>
            </a:r>
            <a:r>
              <a:rPr lang="en-US" sz="1700" b="1" dirty="0" err="1"/>
              <a:t>skillME</a:t>
            </a:r>
            <a:r>
              <a:rPr lang="en-US" sz="1700" b="1" dirty="0"/>
              <a:t> project </a:t>
            </a:r>
            <a:r>
              <a:rPr lang="en-US" sz="1700" dirty="0"/>
              <a:t>is a three-year collaborative project between vocational education and training (VET) providers, national regulatory partners and representatives of the metal and electro industries of the EU member states </a:t>
            </a:r>
            <a:r>
              <a:rPr lang="en-US" sz="1700" b="1" dirty="0"/>
              <a:t>Croatia</a:t>
            </a:r>
            <a:r>
              <a:rPr lang="en-US" sz="1700" dirty="0"/>
              <a:t>, </a:t>
            </a:r>
            <a:r>
              <a:rPr lang="en-US" sz="1700" b="1" dirty="0"/>
              <a:t>Latvia</a:t>
            </a:r>
            <a:r>
              <a:rPr lang="en-US" sz="1700" dirty="0"/>
              <a:t>, </a:t>
            </a:r>
            <a:r>
              <a:rPr lang="en-US" sz="1700" b="1" dirty="0"/>
              <a:t>Slovakia</a:t>
            </a:r>
            <a:r>
              <a:rPr lang="en-US" sz="1700" dirty="0"/>
              <a:t> and </a:t>
            </a:r>
            <a:r>
              <a:rPr lang="en-US" sz="1700" b="1" dirty="0"/>
              <a:t>Slovenia</a:t>
            </a:r>
            <a:r>
              <a:rPr lang="en-US" sz="1700" dirty="0"/>
              <a:t>, which aims at </a:t>
            </a:r>
            <a:r>
              <a:rPr lang="en-US" sz="1700" b="1" dirty="0"/>
              <a:t>identifying the most endemic skill gaps in the metal and electro industries </a:t>
            </a:r>
            <a:r>
              <a:rPr lang="en-US" sz="1700" dirty="0"/>
              <a:t>and</a:t>
            </a:r>
            <a:r>
              <a:rPr lang="en-US" sz="1700" b="1" dirty="0"/>
              <a:t> developing curricula to fill those gaps</a:t>
            </a:r>
            <a:r>
              <a:rPr lang="en-US" sz="1700" dirty="0"/>
              <a:t> that will be implemented into national VET systems.</a:t>
            </a:r>
            <a:endParaRPr lang="sl-SI" sz="1700" dirty="0"/>
          </a:p>
          <a:p>
            <a:pPr marL="0" indent="0" fontAlgn="base">
              <a:buNone/>
            </a:pPr>
            <a:r>
              <a:rPr lang="en-US" sz="1400" b="1" dirty="0"/>
              <a:t>Project’s objectives</a:t>
            </a:r>
            <a:endParaRPr lang="en-US" sz="1400" dirty="0"/>
          </a:p>
          <a:p>
            <a:pPr fontAlgn="base"/>
            <a:r>
              <a:rPr lang="en-US" sz="1400" dirty="0"/>
              <a:t>Updating of skills, new skills for new jobs, raising employability</a:t>
            </a:r>
          </a:p>
          <a:p>
            <a:pPr fontAlgn="base"/>
            <a:r>
              <a:rPr lang="en-US" sz="1400" dirty="0"/>
              <a:t>Quality and efficiency of education and training</a:t>
            </a:r>
            <a:r>
              <a:rPr lang="sl-SI" sz="1400" dirty="0"/>
              <a:t> (</a:t>
            </a:r>
            <a:r>
              <a:rPr lang="sl-SI" sz="1400" dirty="0" err="1"/>
              <a:t>adequacy</a:t>
            </a:r>
            <a:r>
              <a:rPr lang="sl-SI" sz="1400" dirty="0"/>
              <a:t>)</a:t>
            </a:r>
            <a:endParaRPr lang="en-US" sz="1400" dirty="0"/>
          </a:p>
          <a:p>
            <a:pPr fontAlgn="base"/>
            <a:r>
              <a:rPr lang="en-US" sz="1400" dirty="0"/>
              <a:t>Cooperation between different </a:t>
            </a:r>
            <a:r>
              <a:rPr lang="sl-SI" sz="1400" dirty="0" err="1"/>
              <a:t>stakeholders</a:t>
            </a:r>
            <a:endParaRPr lang="en-US" sz="1400" dirty="0"/>
          </a:p>
          <a:p>
            <a:pPr fontAlgn="base"/>
            <a:r>
              <a:rPr lang="en-US" sz="1400" dirty="0" err="1"/>
              <a:t>Flexicurity</a:t>
            </a:r>
            <a:endParaRPr lang="en-US" sz="1400" dirty="0"/>
          </a:p>
          <a:p>
            <a:pPr fontAlgn="base"/>
            <a:r>
              <a:rPr lang="en-US" sz="1400" dirty="0"/>
              <a:t>Matching between skills and </a:t>
            </a:r>
            <a:r>
              <a:rPr lang="en-US" sz="1400" dirty="0" err="1"/>
              <a:t>labour</a:t>
            </a:r>
            <a:r>
              <a:rPr lang="en-US" sz="1400" dirty="0"/>
              <a:t> market needs</a:t>
            </a:r>
          </a:p>
          <a:p>
            <a:pPr fontAlgn="base"/>
            <a:r>
              <a:rPr lang="en-US" sz="1400" dirty="0"/>
              <a:t>Equipping young people better for the job market </a:t>
            </a:r>
            <a:endParaRPr lang="sl-SI" sz="1400" dirty="0"/>
          </a:p>
          <a:p>
            <a:pPr fontAlgn="base"/>
            <a:r>
              <a:rPr lang="sl-SI" sz="1400" dirty="0"/>
              <a:t>E</a:t>
            </a:r>
            <a:r>
              <a:rPr lang="en-US" sz="1400" dirty="0" err="1"/>
              <a:t>ducation</a:t>
            </a:r>
            <a:r>
              <a:rPr lang="en-US" sz="1400" dirty="0"/>
              <a:t> and training</a:t>
            </a:r>
            <a:r>
              <a:rPr lang="sl-SI" sz="1400" dirty="0"/>
              <a:t> </a:t>
            </a:r>
            <a:r>
              <a:rPr lang="sl-SI" sz="1400" dirty="0" err="1"/>
              <a:t>tailored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</a:t>
            </a:r>
            <a:r>
              <a:rPr lang="sl-SI" sz="1400" dirty="0" err="1"/>
              <a:t>industrial</a:t>
            </a:r>
            <a:r>
              <a:rPr lang="sl-SI" sz="1400" dirty="0"/>
              <a:t> </a:t>
            </a:r>
            <a:r>
              <a:rPr lang="sl-SI" sz="1400" dirty="0" err="1"/>
              <a:t>needs</a:t>
            </a:r>
            <a:endParaRPr lang="en-US" sz="14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5" y="6396920"/>
            <a:ext cx="1547663" cy="4025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376165"/>
            <a:ext cx="1552707" cy="4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4372"/>
          </a:xfrm>
        </p:spPr>
        <p:txBody>
          <a:bodyPr/>
          <a:lstStyle/>
          <a:p>
            <a:r>
              <a:rPr lang="sl-SI" dirty="0" err="1"/>
              <a:t>approach</a:t>
            </a:r>
            <a:r>
              <a:rPr lang="sl-SI" dirty="0"/>
              <a:t>, </a:t>
            </a:r>
            <a:r>
              <a:rPr lang="sl-SI" dirty="0" err="1"/>
              <a:t>results</a:t>
            </a:r>
            <a:r>
              <a:rPr lang="sl-SI" dirty="0"/>
              <a:t>, </a:t>
            </a:r>
            <a:r>
              <a:rPr lang="sl-SI" dirty="0" err="1"/>
              <a:t>achievements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42751"/>
            <a:ext cx="8596668" cy="3880773"/>
          </a:xfrm>
        </p:spPr>
        <p:txBody>
          <a:bodyPr>
            <a:normAutofit/>
          </a:bodyPr>
          <a:lstStyle/>
          <a:p>
            <a:r>
              <a:rPr lang="sl-SI" sz="1600" dirty="0"/>
              <a:t>First</a:t>
            </a:r>
            <a:r>
              <a:rPr lang="en-GB" sz="1600" dirty="0"/>
              <a:t>, project partners </a:t>
            </a:r>
            <a:r>
              <a:rPr lang="en-GB" sz="1600" b="1" dirty="0"/>
              <a:t>identified four most pressing skill gaps</a:t>
            </a:r>
            <a:r>
              <a:rPr lang="en-GB" sz="1600" dirty="0"/>
              <a:t> among students and workers in the metal and electro industry of the participating countries, which are: </a:t>
            </a:r>
            <a:r>
              <a:rPr lang="en-GB" sz="1600" b="1" dirty="0"/>
              <a:t>READING TECHNICAL DOCUMENTATION</a:t>
            </a:r>
            <a:r>
              <a:rPr lang="en-GB" sz="1600" dirty="0"/>
              <a:t>, </a:t>
            </a:r>
            <a:r>
              <a:rPr lang="en-GB" sz="1600" b="1" dirty="0"/>
              <a:t>CAD/CAM SYSTEMS</a:t>
            </a:r>
            <a:r>
              <a:rPr lang="en-GB" sz="1600" dirty="0"/>
              <a:t>, </a:t>
            </a:r>
            <a:r>
              <a:rPr lang="en-GB" sz="1600" b="1" dirty="0"/>
              <a:t>MACHINE VISION</a:t>
            </a:r>
            <a:r>
              <a:rPr lang="en-GB" sz="1600" dirty="0"/>
              <a:t>, and </a:t>
            </a:r>
            <a:r>
              <a:rPr lang="en-GB" sz="1600" b="1" dirty="0"/>
              <a:t>COMPOSITE MATERIALS</a:t>
            </a:r>
            <a:r>
              <a:rPr lang="en-GB" sz="1600" dirty="0"/>
              <a:t>. </a:t>
            </a:r>
            <a:endParaRPr lang="sl-SI" sz="1600" dirty="0"/>
          </a:p>
          <a:p>
            <a:r>
              <a:rPr lang="en-GB" sz="1600" dirty="0"/>
              <a:t>Next, partners </a:t>
            </a:r>
            <a:r>
              <a:rPr lang="en-GB" sz="1600" b="1" dirty="0"/>
              <a:t>designed curricula and training materials</a:t>
            </a:r>
            <a:r>
              <a:rPr lang="en-GB" sz="1600" dirty="0"/>
              <a:t> to fill these gaps. </a:t>
            </a:r>
            <a:endParaRPr lang="sl-SI" sz="1600" dirty="0"/>
          </a:p>
          <a:p>
            <a:r>
              <a:rPr lang="sl-SI" sz="1600" dirty="0" err="1"/>
              <a:t>Last,over</a:t>
            </a:r>
            <a:r>
              <a:rPr lang="en-GB" sz="1600" dirty="0"/>
              <a:t> the past months, partners have been </a:t>
            </a:r>
            <a:r>
              <a:rPr lang="en-GB" sz="1600" b="1" dirty="0"/>
              <a:t>implementing pilot trainings</a:t>
            </a:r>
            <a:r>
              <a:rPr lang="en-GB" sz="1600" dirty="0"/>
              <a:t> for </a:t>
            </a:r>
            <a:r>
              <a:rPr lang="en-GB" sz="1600" b="1" dirty="0"/>
              <a:t>students</a:t>
            </a:r>
            <a:r>
              <a:rPr lang="en-GB" sz="1600" dirty="0"/>
              <a:t> and separately for </a:t>
            </a:r>
            <a:r>
              <a:rPr lang="en-GB" sz="1600" b="1" dirty="0"/>
              <a:t>workers</a:t>
            </a:r>
            <a:r>
              <a:rPr lang="en-GB" sz="1600" dirty="0"/>
              <a:t> of metal and electro companies in all of the project countries, i.e. Croatia, Latvia, Slovakia and Slovenia. </a:t>
            </a:r>
            <a:endParaRPr lang="sl-SI" sz="1600" dirty="0"/>
          </a:p>
          <a:p>
            <a:r>
              <a:rPr lang="sl-SI" sz="1600" dirty="0" err="1"/>
              <a:t>Curricula</a:t>
            </a:r>
            <a:r>
              <a:rPr lang="sl-SI" sz="1600" dirty="0"/>
              <a:t> </a:t>
            </a:r>
            <a:r>
              <a:rPr lang="sl-SI" sz="1600" dirty="0" err="1"/>
              <a:t>were</a:t>
            </a:r>
            <a:r>
              <a:rPr lang="sl-SI" sz="1600" dirty="0"/>
              <a:t> </a:t>
            </a:r>
            <a:r>
              <a:rPr lang="sl-SI" sz="1600" dirty="0" err="1"/>
              <a:t>designed</a:t>
            </a:r>
            <a:r>
              <a:rPr lang="sl-SI" sz="1600" dirty="0"/>
              <a:t> in line </a:t>
            </a:r>
            <a:r>
              <a:rPr lang="sl-SI" sz="1600" dirty="0" err="1"/>
              <a:t>with</a:t>
            </a:r>
            <a:r>
              <a:rPr lang="sl-SI" sz="1600" dirty="0"/>
              <a:t> EQAVET, ECVET </a:t>
            </a:r>
            <a:r>
              <a:rPr lang="sl-SI" sz="1600" dirty="0" err="1"/>
              <a:t>and</a:t>
            </a:r>
            <a:r>
              <a:rPr lang="sl-SI" sz="1600" dirty="0"/>
              <a:t> EQF </a:t>
            </a:r>
            <a:r>
              <a:rPr lang="sl-SI" sz="1600" dirty="0" err="1"/>
              <a:t>principles</a:t>
            </a:r>
            <a:r>
              <a:rPr lang="sl-SI" sz="1600" dirty="0"/>
              <a:t>; </a:t>
            </a:r>
            <a:r>
              <a:rPr lang="sl-SI" sz="1600" dirty="0" err="1"/>
              <a:t>prepared</a:t>
            </a:r>
            <a:r>
              <a:rPr lang="sl-SI" sz="1600" dirty="0"/>
              <a:t> in a </a:t>
            </a:r>
            <a:r>
              <a:rPr lang="sl-SI" sz="1600" dirty="0" err="1"/>
              <a:t>fashion</a:t>
            </a:r>
            <a:r>
              <a:rPr lang="sl-SI" sz="1600" dirty="0"/>
              <a:t> to be </a:t>
            </a:r>
            <a:r>
              <a:rPr lang="sl-SI" sz="1600" dirty="0" err="1"/>
              <a:t>readily</a:t>
            </a:r>
            <a:r>
              <a:rPr lang="sl-SI" sz="1600" dirty="0"/>
              <a:t> </a:t>
            </a:r>
            <a:r>
              <a:rPr lang="sl-SI" sz="1600" dirty="0" err="1"/>
              <a:t>implemented</a:t>
            </a:r>
            <a:r>
              <a:rPr lang="sl-SI" sz="1600" dirty="0"/>
              <a:t> in </a:t>
            </a:r>
            <a:r>
              <a:rPr lang="sl-SI" sz="1600" dirty="0" err="1"/>
              <a:t>different</a:t>
            </a:r>
            <a:r>
              <a:rPr lang="sl-SI" sz="1600" dirty="0"/>
              <a:t> (</a:t>
            </a:r>
            <a:r>
              <a:rPr lang="sl-SI" sz="1600" dirty="0" err="1"/>
              <a:t>country</a:t>
            </a:r>
            <a:r>
              <a:rPr lang="sl-SI" sz="1600" dirty="0"/>
              <a:t> </a:t>
            </a:r>
            <a:r>
              <a:rPr lang="sl-SI" sz="1600" dirty="0" err="1"/>
              <a:t>specific</a:t>
            </a:r>
            <a:r>
              <a:rPr lang="sl-SI" sz="1600" dirty="0"/>
              <a:t>) </a:t>
            </a:r>
            <a:r>
              <a:rPr lang="sl-SI" sz="1600" dirty="0" err="1"/>
              <a:t>national</a:t>
            </a:r>
            <a:r>
              <a:rPr lang="sl-SI" sz="1600" dirty="0"/>
              <a:t> </a:t>
            </a:r>
            <a:r>
              <a:rPr lang="sl-SI" sz="1600" dirty="0" err="1"/>
              <a:t>frameworks</a:t>
            </a:r>
            <a:endParaRPr lang="sl-SI" sz="1600" dirty="0"/>
          </a:p>
          <a:p>
            <a:r>
              <a:rPr lang="sl-SI" sz="1600" dirty="0" err="1"/>
              <a:t>Significant</a:t>
            </a:r>
            <a:r>
              <a:rPr lang="sl-SI" sz="1600" dirty="0"/>
              <a:t> </a:t>
            </a:r>
            <a:r>
              <a:rPr lang="sl-SI" sz="1600" dirty="0" err="1"/>
              <a:t>impact</a:t>
            </a:r>
            <a:r>
              <a:rPr lang="sl-SI" sz="1600" dirty="0"/>
              <a:t> on </a:t>
            </a:r>
            <a:r>
              <a:rPr lang="sl-SI" sz="1600" dirty="0" err="1"/>
              <a:t>stakeholders</a:t>
            </a:r>
            <a:r>
              <a:rPr lang="sl-SI" sz="1600" dirty="0"/>
              <a:t>‘ </a:t>
            </a:r>
            <a:r>
              <a:rPr lang="sl-SI" sz="1600" dirty="0" err="1"/>
              <a:t>collaboration</a:t>
            </a:r>
            <a:r>
              <a:rPr lang="sl-SI" sz="1600" dirty="0"/>
              <a:t> (</a:t>
            </a:r>
            <a:r>
              <a:rPr lang="sl-SI" sz="1600" dirty="0" err="1"/>
              <a:t>understanding</a:t>
            </a:r>
            <a:r>
              <a:rPr lang="sl-SI" sz="1600" dirty="0"/>
              <a:t>, info </a:t>
            </a:r>
            <a:r>
              <a:rPr lang="sl-SI" sz="1600" dirty="0" err="1"/>
              <a:t>flow</a:t>
            </a:r>
            <a:r>
              <a:rPr lang="sl-SI" sz="1600" dirty="0"/>
              <a:t>, </a:t>
            </a:r>
            <a:r>
              <a:rPr lang="sl-SI" sz="1600" dirty="0" err="1"/>
              <a:t>labour</a:t>
            </a:r>
            <a:r>
              <a:rPr lang="sl-SI" sz="1600" dirty="0"/>
              <a:t> market </a:t>
            </a:r>
            <a:r>
              <a:rPr lang="sl-SI" sz="1600" dirty="0" err="1"/>
              <a:t>needs</a:t>
            </a:r>
            <a:r>
              <a:rPr lang="sl-SI" sz="1600" dirty="0"/>
              <a:t>,..)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 rot="19693740">
            <a:off x="8074914" y="5483599"/>
            <a:ext cx="2247098" cy="8462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900" b="1" dirty="0">
                <a:solidFill>
                  <a:schemeClr val="bg1"/>
                </a:solidFill>
              </a:rPr>
              <a:t>more </a:t>
            </a:r>
            <a:r>
              <a:rPr lang="sl-SI" sz="900" b="1" dirty="0" err="1">
                <a:solidFill>
                  <a:schemeClr val="bg1"/>
                </a:solidFill>
              </a:rPr>
              <a:t>than</a:t>
            </a:r>
            <a:r>
              <a:rPr lang="sl-SI" sz="900" b="1" dirty="0">
                <a:solidFill>
                  <a:schemeClr val="bg1"/>
                </a:solidFill>
              </a:rPr>
              <a:t> 220 </a:t>
            </a:r>
            <a:r>
              <a:rPr lang="sl-SI" sz="900" b="1" dirty="0" err="1">
                <a:solidFill>
                  <a:schemeClr val="bg1"/>
                </a:solidFill>
              </a:rPr>
              <a:t>students</a:t>
            </a:r>
            <a:r>
              <a:rPr lang="sl-SI" sz="900" b="1" dirty="0">
                <a:solidFill>
                  <a:schemeClr val="bg1"/>
                </a:solidFill>
              </a:rPr>
              <a:t> (</a:t>
            </a:r>
            <a:r>
              <a:rPr lang="sl-SI" sz="900" b="1" dirty="0" err="1">
                <a:solidFill>
                  <a:schemeClr val="bg1"/>
                </a:solidFill>
              </a:rPr>
              <a:t>planned</a:t>
            </a:r>
            <a:r>
              <a:rPr lang="sl-SI" sz="900" b="1" dirty="0">
                <a:solidFill>
                  <a:schemeClr val="bg1"/>
                </a:solidFill>
              </a:rPr>
              <a:t> 120)</a:t>
            </a:r>
          </a:p>
          <a:p>
            <a:pPr marL="0" indent="0">
              <a:buFont typeface="Wingdings 3" charset="2"/>
              <a:buNone/>
            </a:pPr>
            <a:r>
              <a:rPr lang="sl-SI" sz="900" b="1" dirty="0">
                <a:solidFill>
                  <a:schemeClr val="bg1"/>
                </a:solidFill>
              </a:rPr>
              <a:t>more </a:t>
            </a:r>
            <a:r>
              <a:rPr lang="sl-SI" sz="900" b="1" dirty="0" err="1">
                <a:solidFill>
                  <a:schemeClr val="bg1"/>
                </a:solidFill>
              </a:rPr>
              <a:t>than</a:t>
            </a:r>
            <a:r>
              <a:rPr lang="sl-SI" sz="900" b="1" dirty="0">
                <a:solidFill>
                  <a:schemeClr val="bg1"/>
                </a:solidFill>
              </a:rPr>
              <a:t> 230 </a:t>
            </a:r>
            <a:r>
              <a:rPr lang="sl-SI" sz="900" b="1" dirty="0" err="1">
                <a:solidFill>
                  <a:schemeClr val="bg1"/>
                </a:solidFill>
              </a:rPr>
              <a:t>empl</a:t>
            </a:r>
            <a:r>
              <a:rPr lang="sl-SI" sz="900" b="1" dirty="0">
                <a:solidFill>
                  <a:schemeClr val="bg1"/>
                </a:solidFill>
              </a:rPr>
              <a:t> (</a:t>
            </a:r>
            <a:r>
              <a:rPr lang="sl-SI" sz="900" b="1" dirty="0" err="1">
                <a:solidFill>
                  <a:schemeClr val="bg1"/>
                </a:solidFill>
              </a:rPr>
              <a:t>planned</a:t>
            </a:r>
            <a:r>
              <a:rPr lang="sl-SI" sz="900" b="1" dirty="0">
                <a:solidFill>
                  <a:schemeClr val="bg1"/>
                </a:solidFill>
              </a:rPr>
              <a:t> 120)</a:t>
            </a:r>
          </a:p>
          <a:p>
            <a:pPr marL="0" indent="0">
              <a:buFont typeface="Wingdings 3" charset="2"/>
              <a:buNone/>
            </a:pPr>
            <a:r>
              <a:rPr lang="sl-SI" sz="900" b="1" dirty="0">
                <a:solidFill>
                  <a:schemeClr val="bg1"/>
                </a:solidFill>
              </a:rPr>
              <a:t>more </a:t>
            </a:r>
            <a:r>
              <a:rPr lang="sl-SI" sz="900" b="1" dirty="0" err="1">
                <a:solidFill>
                  <a:schemeClr val="bg1"/>
                </a:solidFill>
              </a:rPr>
              <a:t>than</a:t>
            </a:r>
            <a:r>
              <a:rPr lang="sl-SI" sz="900" b="1" dirty="0">
                <a:solidFill>
                  <a:schemeClr val="bg1"/>
                </a:solidFill>
              </a:rPr>
              <a:t> 50 </a:t>
            </a:r>
            <a:r>
              <a:rPr lang="sl-SI" sz="900" b="1" dirty="0" err="1">
                <a:solidFill>
                  <a:schemeClr val="bg1"/>
                </a:solidFill>
              </a:rPr>
              <a:t>companies</a:t>
            </a:r>
            <a:r>
              <a:rPr lang="sl-SI" sz="900" b="1" dirty="0">
                <a:solidFill>
                  <a:schemeClr val="bg1"/>
                </a:solidFill>
              </a:rPr>
              <a:t>  (</a:t>
            </a:r>
            <a:r>
              <a:rPr lang="sl-SI" sz="900" b="1" dirty="0" err="1">
                <a:solidFill>
                  <a:schemeClr val="bg1"/>
                </a:solidFill>
              </a:rPr>
              <a:t>planned</a:t>
            </a:r>
            <a:r>
              <a:rPr lang="sl-SI" sz="900" b="1" dirty="0">
                <a:solidFill>
                  <a:schemeClr val="bg1"/>
                </a:solidFill>
              </a:rPr>
              <a:t> 30)</a:t>
            </a: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9522940" y="2140430"/>
            <a:ext cx="2463113" cy="1953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l-SI" sz="4000" b="1" dirty="0"/>
              <a:t>CEEMET, </a:t>
            </a:r>
            <a:r>
              <a:rPr lang="sl-SI" sz="4000" b="1" dirty="0" err="1"/>
              <a:t>industriAll</a:t>
            </a:r>
            <a:endParaRPr lang="sl-SI" sz="4000" b="1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4000" b="1" dirty="0" err="1"/>
              <a:t>Sectoral</a:t>
            </a:r>
            <a:r>
              <a:rPr lang="sl-SI" sz="4000" b="1" dirty="0"/>
              <a:t> social </a:t>
            </a:r>
            <a:r>
              <a:rPr lang="sl-SI" sz="4000" b="1" dirty="0" err="1"/>
              <a:t>dialogue</a:t>
            </a:r>
            <a:r>
              <a:rPr lang="sl-SI" sz="4000" b="1" dirty="0"/>
              <a:t> </a:t>
            </a:r>
            <a:r>
              <a:rPr lang="sl-SI" sz="4000" b="1" dirty="0" err="1"/>
              <a:t>committe</a:t>
            </a:r>
            <a:endParaRPr lang="sl-SI" sz="4000" b="1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4000" b="1" dirty="0"/>
              <a:t>CEDEFOP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4000" b="1" dirty="0"/>
              <a:t>EP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4000" b="1" dirty="0" err="1"/>
              <a:t>Dinner</a:t>
            </a:r>
            <a:r>
              <a:rPr lang="sl-SI" sz="4000" b="1" dirty="0"/>
              <a:t> debate </a:t>
            </a:r>
            <a:r>
              <a:rPr lang="sl-SI" sz="4000" b="1" dirty="0" err="1"/>
              <a:t>with</a:t>
            </a:r>
            <a:r>
              <a:rPr lang="sl-SI" sz="4000" b="1" dirty="0"/>
              <a:t> </a:t>
            </a:r>
            <a:r>
              <a:rPr lang="sl-SI" sz="4000" b="1" dirty="0" err="1"/>
              <a:t>MPs</a:t>
            </a:r>
            <a:endParaRPr lang="sl-SI" sz="4000" b="1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4000" b="1" dirty="0" err="1"/>
              <a:t>European</a:t>
            </a:r>
            <a:r>
              <a:rPr lang="sl-SI" sz="4000" b="1" dirty="0"/>
              <a:t> </a:t>
            </a:r>
            <a:r>
              <a:rPr lang="sl-SI" sz="4000" b="1" dirty="0" err="1"/>
              <a:t>Skills</a:t>
            </a:r>
            <a:r>
              <a:rPr lang="sl-SI" sz="4000" b="1" dirty="0"/>
              <a:t> </a:t>
            </a:r>
            <a:r>
              <a:rPr lang="sl-SI" sz="4000" b="1" dirty="0" err="1"/>
              <a:t>Week</a:t>
            </a:r>
            <a:endParaRPr lang="sl-SI" sz="4000" b="1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73" y="6373474"/>
            <a:ext cx="1547663" cy="4025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331965"/>
            <a:ext cx="1552707" cy="4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skillME TRAINING MATERIALS</a:t>
            </a:r>
            <a:br>
              <a:rPr lang="sl-SI" dirty="0" smtClean="0"/>
            </a:br>
            <a:r>
              <a:rPr lang="sl-SI" sz="2700" dirty="0" smtClean="0">
                <a:solidFill>
                  <a:schemeClr val="bg1">
                    <a:lumMod val="50000"/>
                  </a:schemeClr>
                </a:solidFill>
              </a:rPr>
              <a:t>CAD/CAM, MACHINE VISION, READING TECHNICAL DOCUMENTATION, COMPOSITE MATERIALS</a:t>
            </a:r>
            <a:endParaRPr lang="sl-SI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92278F"/>
                </a:solidFill>
              </a:rPr>
              <a:t>skillME WEBSITE &gt;&gt; PROJECT OUTPUTS</a:t>
            </a:r>
            <a:endParaRPr lang="sl-SI" b="1" dirty="0">
              <a:solidFill>
                <a:srgbClr val="92278F"/>
              </a:solidFill>
            </a:endParaRPr>
          </a:p>
          <a:p>
            <a:r>
              <a:rPr lang="sl-SI" sz="2400" b="1" dirty="0" smtClean="0"/>
              <a:t>www.gzs.si/skill-me/vsebina/Project-Outputs</a:t>
            </a:r>
          </a:p>
          <a:p>
            <a:endParaRPr lang="sl-SI" sz="2400" b="1" dirty="0" smtClean="0"/>
          </a:p>
          <a:p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5" y="6396920"/>
            <a:ext cx="1547663" cy="4025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376165"/>
            <a:ext cx="1552707" cy="4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9831" t="11282" r="16951" b="11908"/>
          <a:stretch/>
        </p:blipFill>
        <p:spPr>
          <a:xfrm>
            <a:off x="2230041" y="3150035"/>
            <a:ext cx="4952221" cy="32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9BE16B-235C-4F0E-99CB-EA913ADE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25" y="230038"/>
            <a:ext cx="8596668" cy="615351"/>
          </a:xfrm>
        </p:spPr>
        <p:txBody>
          <a:bodyPr>
            <a:normAutofit fontScale="90000"/>
          </a:bodyPr>
          <a:lstStyle/>
          <a:p>
            <a:r>
              <a:rPr lang="sl-SI" altLang="sl-SI" dirty="0" err="1">
                <a:solidFill>
                  <a:srgbClr val="7030A0"/>
                </a:solidFill>
              </a:rPr>
              <a:t>skill</a:t>
            </a:r>
            <a:r>
              <a:rPr lang="sl-SI" altLang="sl-SI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ME</a:t>
            </a:r>
            <a:r>
              <a:rPr lang="sl-SI" altLang="sl-SI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team </a:t>
            </a:r>
            <a:r>
              <a:rPr lang="sl-SI" altLang="sl-SI" dirty="0">
                <a:solidFill>
                  <a:srgbClr val="0070C0"/>
                </a:solidFill>
              </a:rPr>
              <a:t>SLOVENIA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2CD06337-BD9E-469A-8BD0-466FA2B8C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69" y="1130060"/>
            <a:ext cx="7268932" cy="5451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FA4DE71-5757-42D5-8992-5F5E5140061C}"/>
              </a:ext>
            </a:extLst>
          </p:cNvPr>
          <p:cNvSpPr txBox="1">
            <a:spLocks/>
          </p:cNvSpPr>
          <p:nvPr/>
        </p:nvSpPr>
        <p:spPr>
          <a:xfrm>
            <a:off x="8091578" y="848960"/>
            <a:ext cx="4011932" cy="27336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CCIS-Metal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Janja Petkovšek, </a:t>
            </a:r>
            <a:r>
              <a:rPr lang="sl-SI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mngm</a:t>
            </a:r>
            <a:r>
              <a:rPr lang="sl-SI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sl-SI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</a:t>
            </a:r>
            <a:r>
              <a:rPr lang="sl-SI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the Republic of Slovenia for vocational education and training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Davorin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Majkus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dsgn</a:t>
            </a:r>
            <a:r>
              <a:rPr lang="sl-SI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Centre Celje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Denis Kač)</a:t>
            </a:r>
          </a:p>
        </p:txBody>
      </p:sp>
      <p:pic>
        <p:nvPicPr>
          <p:cNvPr id="9" name="Slika 15">
            <a:extLst>
              <a:ext uri="{FF2B5EF4-FFF2-40B4-BE49-F238E27FC236}">
                <a16:creationId xmlns:a16="http://schemas.microsoft.com/office/drawing/2014/main" xmlns="" id="{40F1AEA1-5A25-4B32-BECC-A8AD2AB2F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62" y="101937"/>
            <a:ext cx="1735931" cy="4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lovenska zastava">
            <a:extLst>
              <a:ext uri="{FF2B5EF4-FFF2-40B4-BE49-F238E27FC236}">
                <a16:creationId xmlns:a16="http://schemas.microsoft.com/office/drawing/2014/main" xmlns="" id="{9394FD74-1D87-4929-A9DD-A71E4C70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77" y="344129"/>
            <a:ext cx="637244" cy="3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9BE16B-235C-4F0E-99CB-EA913ADE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71095"/>
            <a:ext cx="8596668" cy="615351"/>
          </a:xfrm>
        </p:spPr>
        <p:txBody>
          <a:bodyPr>
            <a:normAutofit fontScale="90000"/>
          </a:bodyPr>
          <a:lstStyle/>
          <a:p>
            <a:r>
              <a:rPr lang="sl-SI" altLang="sl-SI" dirty="0" err="1">
                <a:solidFill>
                  <a:srgbClr val="7030A0"/>
                </a:solidFill>
              </a:rPr>
              <a:t>skill</a:t>
            </a:r>
            <a:r>
              <a:rPr lang="sl-SI" altLang="sl-SI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ME</a:t>
            </a:r>
            <a:r>
              <a:rPr lang="sl-SI" altLang="sl-SI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team </a:t>
            </a:r>
            <a:r>
              <a:rPr lang="sl-SI" altLang="sl-SI" dirty="0">
                <a:solidFill>
                  <a:srgbClr val="0070C0"/>
                </a:solidFill>
              </a:rPr>
              <a:t>CROATIA 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FA4DE71-5757-42D5-8992-5F5E5140061C}"/>
              </a:ext>
            </a:extLst>
          </p:cNvPr>
          <p:cNvSpPr txBox="1">
            <a:spLocks/>
          </p:cNvSpPr>
          <p:nvPr/>
        </p:nvSpPr>
        <p:spPr>
          <a:xfrm>
            <a:off x="8308739" y="1022505"/>
            <a:ext cx="3709754" cy="2803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b="1" dirty="0">
                <a:solidFill>
                  <a:srgbClr val="002060"/>
                </a:solidFill>
              </a:rPr>
              <a:t>HUP - </a:t>
            </a:r>
            <a:r>
              <a:rPr lang="sl-SI" sz="1600" b="1" dirty="0" err="1">
                <a:solidFill>
                  <a:srgbClr val="002060"/>
                </a:solidFill>
              </a:rPr>
              <a:t>Croatian</a:t>
            </a:r>
            <a:r>
              <a:rPr lang="sl-SI" sz="1600" b="1" dirty="0">
                <a:solidFill>
                  <a:srgbClr val="002060"/>
                </a:solidFill>
              </a:rPr>
              <a:t> </a:t>
            </a:r>
            <a:r>
              <a:rPr lang="sl-SI" sz="1600" b="1" dirty="0" err="1">
                <a:solidFill>
                  <a:srgbClr val="002060"/>
                </a:solidFill>
              </a:rPr>
              <a:t>Employers</a:t>
            </a:r>
            <a:r>
              <a:rPr lang="sl-SI" sz="1600" b="1" dirty="0">
                <a:solidFill>
                  <a:srgbClr val="002060"/>
                </a:solidFill>
              </a:rPr>
              <a:t>’ </a:t>
            </a:r>
            <a:r>
              <a:rPr lang="sl-SI" sz="1600" b="1" dirty="0" err="1">
                <a:solidFill>
                  <a:srgbClr val="002060"/>
                </a:solidFill>
              </a:rPr>
              <a:t>Association</a:t>
            </a:r>
            <a:r>
              <a:rPr lang="sl-SI" sz="1600" b="1" dirty="0">
                <a:solidFill>
                  <a:srgbClr val="002060"/>
                </a:solidFill>
              </a:rPr>
              <a:t> (</a:t>
            </a:r>
            <a:r>
              <a:rPr lang="sl-SI" sz="1600" b="1" dirty="0" err="1">
                <a:solidFill>
                  <a:srgbClr val="002060"/>
                </a:solidFill>
              </a:rPr>
              <a:t>represented</a:t>
            </a:r>
            <a:r>
              <a:rPr lang="sl-SI" sz="1600" b="1" dirty="0">
                <a:solidFill>
                  <a:srgbClr val="002060"/>
                </a:solidFill>
              </a:rPr>
              <a:t> </a:t>
            </a:r>
            <a:r>
              <a:rPr lang="sl-SI" sz="1600" b="1" dirty="0" err="1">
                <a:solidFill>
                  <a:srgbClr val="002060"/>
                </a:solidFill>
              </a:rPr>
              <a:t>by</a:t>
            </a:r>
            <a:r>
              <a:rPr lang="sl-SI" sz="1600" b="1" dirty="0">
                <a:solidFill>
                  <a:srgbClr val="002060"/>
                </a:solidFill>
              </a:rPr>
              <a:t> Marija Šutina)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b="1" dirty="0">
                <a:solidFill>
                  <a:srgbClr val="002060"/>
                </a:solidFill>
              </a:rPr>
              <a:t>AVETAE - </a:t>
            </a:r>
            <a:r>
              <a:rPr lang="en-US" sz="1600" b="1" dirty="0">
                <a:solidFill>
                  <a:srgbClr val="002060"/>
                </a:solidFill>
              </a:rPr>
              <a:t>Agency for Vocational Education and Training and Adult Education</a:t>
            </a:r>
            <a:r>
              <a:rPr lang="sl-SI" sz="1600" b="1" dirty="0">
                <a:solidFill>
                  <a:srgbClr val="002060"/>
                </a:solidFill>
              </a:rPr>
              <a:t> (</a:t>
            </a:r>
            <a:r>
              <a:rPr lang="sl-SI" sz="1600" b="1" dirty="0" err="1">
                <a:solidFill>
                  <a:srgbClr val="002060"/>
                </a:solidFill>
              </a:rPr>
              <a:t>represented</a:t>
            </a:r>
            <a:r>
              <a:rPr lang="sl-SI" sz="1600" b="1" dirty="0">
                <a:solidFill>
                  <a:srgbClr val="002060"/>
                </a:solidFill>
              </a:rPr>
              <a:t> </a:t>
            </a:r>
            <a:r>
              <a:rPr lang="sl-SI" sz="1600" b="1" dirty="0" err="1">
                <a:solidFill>
                  <a:srgbClr val="002060"/>
                </a:solidFill>
              </a:rPr>
              <a:t>by</a:t>
            </a:r>
            <a:r>
              <a:rPr lang="sl-SI" sz="1600" b="1" dirty="0">
                <a:solidFill>
                  <a:srgbClr val="002060"/>
                </a:solidFill>
              </a:rPr>
              <a:t> Nino </a:t>
            </a:r>
            <a:r>
              <a:rPr lang="sl-SI" sz="1600" b="1" dirty="0" err="1">
                <a:solidFill>
                  <a:srgbClr val="002060"/>
                </a:solidFill>
              </a:rPr>
              <a:t>Buić</a:t>
            </a:r>
            <a:r>
              <a:rPr lang="sl-SI" sz="1600" b="1" dirty="0">
                <a:solidFill>
                  <a:srgbClr val="002060"/>
                </a:solidFill>
              </a:rPr>
              <a:t>, </a:t>
            </a:r>
            <a:r>
              <a:rPr lang="sl-SI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</a:t>
            </a:r>
            <a:r>
              <a:rPr lang="sl-SI" sz="1600" b="1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b="1" dirty="0">
                <a:solidFill>
                  <a:srgbClr val="002060"/>
                </a:solidFill>
              </a:rPr>
              <a:t>Faust Vrančič </a:t>
            </a:r>
            <a:r>
              <a:rPr lang="sl-SI" sz="1600" b="1" dirty="0" err="1">
                <a:solidFill>
                  <a:srgbClr val="002060"/>
                </a:solidFill>
              </a:rPr>
              <a:t>Technical</a:t>
            </a:r>
            <a:r>
              <a:rPr lang="sl-SI" sz="1600" b="1" dirty="0">
                <a:solidFill>
                  <a:srgbClr val="002060"/>
                </a:solidFill>
              </a:rPr>
              <a:t> </a:t>
            </a:r>
            <a:r>
              <a:rPr lang="sl-SI" sz="1600" b="1" dirty="0" err="1">
                <a:solidFill>
                  <a:srgbClr val="002060"/>
                </a:solidFill>
              </a:rPr>
              <a:t>school</a:t>
            </a:r>
            <a:r>
              <a:rPr lang="sl-SI" sz="1600" b="1" dirty="0">
                <a:solidFill>
                  <a:srgbClr val="002060"/>
                </a:solidFill>
              </a:rPr>
              <a:t> (</a:t>
            </a:r>
            <a:r>
              <a:rPr lang="sl-SI" sz="1600" b="1" dirty="0" err="1">
                <a:solidFill>
                  <a:srgbClr val="002060"/>
                </a:solidFill>
              </a:rPr>
              <a:t>represented</a:t>
            </a:r>
            <a:r>
              <a:rPr lang="sl-SI" sz="1600" b="1" dirty="0">
                <a:solidFill>
                  <a:srgbClr val="002060"/>
                </a:solidFill>
              </a:rPr>
              <a:t> </a:t>
            </a:r>
            <a:r>
              <a:rPr lang="sl-SI" sz="1600" b="1" dirty="0" err="1">
                <a:solidFill>
                  <a:srgbClr val="002060"/>
                </a:solidFill>
              </a:rPr>
              <a:t>by</a:t>
            </a:r>
            <a:r>
              <a:rPr lang="sl-SI" sz="1600" b="1" dirty="0">
                <a:solidFill>
                  <a:srgbClr val="002060"/>
                </a:solidFill>
              </a:rPr>
              <a:t> Dubravko </a:t>
            </a:r>
            <a:r>
              <a:rPr lang="sl-SI" sz="1600" b="1" dirty="0" err="1">
                <a:solidFill>
                  <a:srgbClr val="002060"/>
                </a:solidFill>
              </a:rPr>
              <a:t>Diklić</a:t>
            </a:r>
            <a:r>
              <a:rPr lang="sl-SI" sz="1600" b="1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sz="1600" b="1" dirty="0">
              <a:solidFill>
                <a:srgbClr val="002060"/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75362266-6C29-41B0-AD09-F013C573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18" y="1216325"/>
            <a:ext cx="7329558" cy="5497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Slika 15">
            <a:extLst>
              <a:ext uri="{FF2B5EF4-FFF2-40B4-BE49-F238E27FC236}">
                <a16:creationId xmlns:a16="http://schemas.microsoft.com/office/drawing/2014/main" xmlns="" id="{26E6F336-4ED3-447A-A444-37666EF8C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62" y="101937"/>
            <a:ext cx="1735931" cy="4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hrvaška zastava">
            <a:extLst>
              <a:ext uri="{FF2B5EF4-FFF2-40B4-BE49-F238E27FC236}">
                <a16:creationId xmlns:a16="http://schemas.microsoft.com/office/drawing/2014/main" xmlns="" id="{BA28F03E-3B5B-4BA5-8860-766C21FA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08" y="319970"/>
            <a:ext cx="552316" cy="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9BE16B-235C-4F0E-99CB-EA913ADE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25" y="230038"/>
            <a:ext cx="8596668" cy="615351"/>
          </a:xfrm>
        </p:spPr>
        <p:txBody>
          <a:bodyPr>
            <a:normAutofit fontScale="90000"/>
          </a:bodyPr>
          <a:lstStyle/>
          <a:p>
            <a:r>
              <a:rPr lang="sl-SI" altLang="sl-SI" dirty="0" err="1">
                <a:solidFill>
                  <a:srgbClr val="7030A0"/>
                </a:solidFill>
              </a:rPr>
              <a:t>skill</a:t>
            </a:r>
            <a:r>
              <a:rPr lang="sl-SI" altLang="sl-SI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ME</a:t>
            </a:r>
            <a:r>
              <a:rPr lang="sl-SI" altLang="sl-SI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team </a:t>
            </a:r>
            <a:r>
              <a:rPr lang="sl-SI" altLang="sl-SI" dirty="0">
                <a:solidFill>
                  <a:srgbClr val="0070C0"/>
                </a:solidFill>
              </a:rPr>
              <a:t>LATVIA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FA4DE71-5757-42D5-8992-5F5E5140061C}"/>
              </a:ext>
            </a:extLst>
          </p:cNvPr>
          <p:cNvSpPr txBox="1">
            <a:spLocks/>
          </p:cNvSpPr>
          <p:nvPr/>
        </p:nvSpPr>
        <p:spPr>
          <a:xfrm>
            <a:off x="7914377" y="969690"/>
            <a:ext cx="3952876" cy="2733692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MASOC - Association of Mechanical engineering and metalworking industries of Latvia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Andris Sekacis, </a:t>
            </a:r>
            <a:r>
              <a:rPr lang="sl-SI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gaps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sl-SI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 - National Centre for Education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Laura Strode)</a:t>
            </a:r>
          </a:p>
          <a:p>
            <a:endParaRPr lang="sl-SI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Centre “Riga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represented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Kazusa, </a:t>
            </a:r>
            <a:r>
              <a:rPr lang="sl-SI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piloting</a:t>
            </a:r>
            <a:r>
              <a:rPr lang="sl-SI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Slika 15">
            <a:extLst>
              <a:ext uri="{FF2B5EF4-FFF2-40B4-BE49-F238E27FC236}">
                <a16:creationId xmlns:a16="http://schemas.microsoft.com/office/drawing/2014/main" xmlns="" id="{40F1AEA1-5A25-4B32-BECC-A8AD2AB2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62" y="101937"/>
            <a:ext cx="1735931" cy="4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">
            <a:extLst>
              <a:ext uri="{FF2B5EF4-FFF2-40B4-BE49-F238E27FC236}">
                <a16:creationId xmlns:a16="http://schemas.microsoft.com/office/drawing/2014/main" xmlns="" id="{2E9A98A5-2C69-4525-9B7E-85B9AE44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06" y="392918"/>
            <a:ext cx="557657" cy="2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1D16210-BD59-449B-AC77-D3D085283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7" y="1066784"/>
            <a:ext cx="7282514" cy="55441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797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Vijoličn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784</TotalTime>
  <Words>582</Words>
  <Application>Microsoft Office PowerPoint</Application>
  <PresentationFormat>Širokozaslonsko</PresentationFormat>
  <Paragraphs>131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1" baseType="lpstr">
      <vt:lpstr>SimSun</vt:lpstr>
      <vt:lpstr>Arial</vt:lpstr>
      <vt:lpstr>Arial Narrow</vt:lpstr>
      <vt:lpstr>Calibri</vt:lpstr>
      <vt:lpstr>Symbol</vt:lpstr>
      <vt:lpstr>Times New Roman</vt:lpstr>
      <vt:lpstr>Trebuchet MS</vt:lpstr>
      <vt:lpstr>Wingdings</vt:lpstr>
      <vt:lpstr>Wingdings 3</vt:lpstr>
      <vt:lpstr>Gladko</vt:lpstr>
      <vt:lpstr>International Conference GOOD PRACTICES IN SKILLS DEVELOPMENT  IN THE METAL AND ELECTRO INDUSTRY     4 October 2017 Chamber of Commerce and Industry of Slovenia Dimičeva 13, Ljubljana, Slovenia </vt:lpstr>
      <vt:lpstr>PowerPointova predstavitev</vt:lpstr>
      <vt:lpstr>PowerPointova predstavitev</vt:lpstr>
      <vt:lpstr>skillME</vt:lpstr>
      <vt:lpstr>approach, results, achievements</vt:lpstr>
      <vt:lpstr>skillME TRAINING MATERIALS CAD/CAM, MACHINE VISION, READING TECHNICAL DOCUMENTATION, COMPOSITE MATERIALS</vt:lpstr>
      <vt:lpstr>skillME team SLOVENIA</vt:lpstr>
      <vt:lpstr>skillME team CROATIA </vt:lpstr>
      <vt:lpstr>skillME team LATVIA</vt:lpstr>
      <vt:lpstr>skillME team SLOVAKIA</vt:lpstr>
      <vt:lpstr>..thank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Zeljko Jokic</dc:creator>
  <cp:lastModifiedBy>Petra Flerin</cp:lastModifiedBy>
  <cp:revision>61</cp:revision>
  <cp:lastPrinted>2017-10-04T07:19:42Z</cp:lastPrinted>
  <dcterms:created xsi:type="dcterms:W3CDTF">2017-09-20T12:15:47Z</dcterms:created>
  <dcterms:modified xsi:type="dcterms:W3CDTF">2017-10-25T14:17:54Z</dcterms:modified>
</cp:coreProperties>
</file>